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2" r:id="rId3"/>
    <p:sldId id="283" r:id="rId4"/>
    <p:sldId id="284" r:id="rId5"/>
    <p:sldId id="285" r:id="rId6"/>
    <p:sldId id="286" r:id="rId7"/>
    <p:sldId id="287" r:id="rId8"/>
    <p:sldId id="288" r:id="rId9"/>
    <p:sldId id="268" r:id="rId10"/>
    <p:sldId id="269" r:id="rId11"/>
    <p:sldId id="270" r:id="rId12"/>
    <p:sldId id="271" r:id="rId13"/>
    <p:sldId id="272" r:id="rId14"/>
    <p:sldId id="290" r:id="rId15"/>
    <p:sldId id="298" r:id="rId16"/>
    <p:sldId id="299" r:id="rId17"/>
    <p:sldId id="300" r:id="rId18"/>
    <p:sldId id="301" r:id="rId19"/>
    <p:sldId id="302" r:id="rId20"/>
    <p:sldId id="303" r:id="rId21"/>
    <p:sldId id="304" r:id="rId22"/>
    <p:sldId id="305" r:id="rId23"/>
    <p:sldId id="306" r:id="rId24"/>
    <p:sldId id="307" r:id="rId25"/>
    <p:sldId id="375" r:id="rId26"/>
    <p:sldId id="376" r:id="rId27"/>
    <p:sldId id="374"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5571" autoAdjust="0"/>
  </p:normalViewPr>
  <p:slideViewPr>
    <p:cSldViewPr>
      <p:cViewPr varScale="1">
        <p:scale>
          <a:sx n="89" d="100"/>
          <a:sy n="89" d="100"/>
        </p:scale>
        <p:origin x="-1032" y="-90"/>
      </p:cViewPr>
      <p:guideLst>
        <p:guide orient="horz" pos="2160"/>
        <p:guide pos="2880"/>
      </p:guideLst>
    </p:cSldViewPr>
  </p:slideViewPr>
  <p:outlineViewPr>
    <p:cViewPr>
      <p:scale>
        <a:sx n="33" d="100"/>
        <a:sy n="33" d="100"/>
      </p:scale>
      <p:origin x="0" y="9283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1994C8E-0F2C-4F65-8CC3-7A5A8A6AB3F7}" type="datetimeFigureOut">
              <a:rPr lang="en-US" smtClean="0"/>
              <a:pPr/>
              <a:t>6/14/2010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46B7D2D-A28B-4392-B4A4-F5EE4EFDDBC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1994C8E-0F2C-4F65-8CC3-7A5A8A6AB3F7}" type="datetimeFigureOut">
              <a:rPr lang="en-US" smtClean="0"/>
              <a:pPr/>
              <a:t>6/14/2010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46B7D2D-A28B-4392-B4A4-F5EE4EFDDBC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1994C8E-0F2C-4F65-8CC3-7A5A8A6AB3F7}" type="datetimeFigureOut">
              <a:rPr lang="en-US" smtClean="0"/>
              <a:pPr/>
              <a:t>6/14/2010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46B7D2D-A28B-4392-B4A4-F5EE4EFDDBC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1994C8E-0F2C-4F65-8CC3-7A5A8A6AB3F7}" type="datetimeFigureOut">
              <a:rPr lang="en-US" smtClean="0"/>
              <a:pPr/>
              <a:t>6/14/2010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46B7D2D-A28B-4392-B4A4-F5EE4EFDDBC4}"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1994C8E-0F2C-4F65-8CC3-7A5A8A6AB3F7}" type="datetimeFigureOut">
              <a:rPr lang="en-US" smtClean="0"/>
              <a:pPr/>
              <a:t>6/14/2010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46B7D2D-A28B-4392-B4A4-F5EE4EFDDBC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1994C8E-0F2C-4F65-8CC3-7A5A8A6AB3F7}" type="datetimeFigureOut">
              <a:rPr lang="en-US" smtClean="0"/>
              <a:pPr/>
              <a:t>6/14/2010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46B7D2D-A28B-4392-B4A4-F5EE4EFDDBC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1994C8E-0F2C-4F65-8CC3-7A5A8A6AB3F7}" type="datetimeFigureOut">
              <a:rPr lang="en-US" smtClean="0"/>
              <a:pPr/>
              <a:t>6/14/2010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46B7D2D-A28B-4392-B4A4-F5EE4EFDDBC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1994C8E-0F2C-4F65-8CC3-7A5A8A6AB3F7}" type="datetimeFigureOut">
              <a:rPr lang="en-US" smtClean="0"/>
              <a:pPr/>
              <a:t>6/14/2010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46B7D2D-A28B-4392-B4A4-F5EE4EFDDBC4}"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1994C8E-0F2C-4F65-8CC3-7A5A8A6AB3F7}" type="datetimeFigureOut">
              <a:rPr lang="en-US" smtClean="0"/>
              <a:pPr/>
              <a:t>6/14/2010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46B7D2D-A28B-4392-B4A4-F5EE4EFDDBC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1994C8E-0F2C-4F65-8CC3-7A5A8A6AB3F7}" type="datetimeFigureOut">
              <a:rPr lang="en-US" smtClean="0"/>
              <a:pPr/>
              <a:t>6/14/2010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46B7D2D-A28B-4392-B4A4-F5EE4EFDDBC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1994C8E-0F2C-4F65-8CC3-7A5A8A6AB3F7}" type="datetimeFigureOut">
              <a:rPr lang="en-US" smtClean="0"/>
              <a:pPr/>
              <a:t>6/14/2010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46B7D2D-A28B-4392-B4A4-F5EE4EFDDBC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1994C8E-0F2C-4F65-8CC3-7A5A8A6AB3F7}" type="datetimeFigureOut">
              <a:rPr lang="en-US" smtClean="0"/>
              <a:pPr/>
              <a:t>6/14/2010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46B7D2D-A28B-4392-B4A4-F5EE4EFDDBC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1340768"/>
            <a:ext cx="7772400" cy="1829761"/>
          </a:xfrm>
        </p:spPr>
        <p:txBody>
          <a:bodyPr/>
          <a:lstStyle/>
          <a:p>
            <a:pPr algn="ctr"/>
            <a:r>
              <a:rPr lang="ro-RO" dirty="0" smtClean="0"/>
              <a:t>Importanța activității fizice la vârsta a 3-a</a:t>
            </a:r>
            <a:endParaRPr lang="en-US" dirty="0"/>
          </a:p>
        </p:txBody>
      </p:sp>
      <p:sp>
        <p:nvSpPr>
          <p:cNvPr id="3" name="Subtitle 2"/>
          <p:cNvSpPr>
            <a:spLocks noGrp="1"/>
          </p:cNvSpPr>
          <p:nvPr>
            <p:ph type="subTitle" idx="1"/>
          </p:nvPr>
        </p:nvSpPr>
        <p:spPr/>
        <p:txBody>
          <a:bodyPr/>
          <a:lstStyle/>
          <a:p>
            <a:r>
              <a:rPr lang="ro-RO" dirty="0" smtClean="0"/>
              <a:t>Conf. Dr. Petru Baniaș</a:t>
            </a:r>
            <a:endParaRPr lang="ro-RO"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ro-RO" dirty="0" smtClean="0"/>
              <a:t>Riscuri de boală ce se pot evita prin înot regulat: </a:t>
            </a:r>
          </a:p>
          <a:p>
            <a:pPr lvl="0"/>
            <a:endParaRPr lang="ro-RO" dirty="0" smtClean="0"/>
          </a:p>
          <a:p>
            <a:pPr lvl="1"/>
            <a:r>
              <a:rPr lang="ro-RO" dirty="0" smtClean="0"/>
              <a:t>3. Protejează articulațiile la antrenamentul de rezistență</a:t>
            </a:r>
          </a:p>
          <a:p>
            <a:pPr lvl="2"/>
            <a:r>
              <a:rPr lang="ro-RO" dirty="0" smtClean="0"/>
              <a:t>Recomandat pentru persoanele reumatice, supraponderali, reabilitare după lezări ale articulațiilor tibio-tarsiene, sau ale genunchiului</a:t>
            </a:r>
          </a:p>
          <a:p>
            <a:pPr lvl="2"/>
            <a:r>
              <a:rPr lang="ro-RO" dirty="0" smtClean="0"/>
              <a:t>Mișcările de înot mobilizează aceste articulații, fără a le solicita</a:t>
            </a:r>
          </a:p>
          <a:p>
            <a:pPr lvl="2"/>
            <a:r>
              <a:rPr lang="ro-RO" dirty="0" smtClean="0"/>
              <a:t>Se recomandă înot craul și spate, dar și mersul în apă și alergare ușoară prin apă</a:t>
            </a:r>
          </a:p>
        </p:txBody>
      </p:sp>
      <p:sp>
        <p:nvSpPr>
          <p:cNvPr id="2" name="Title 1"/>
          <p:cNvSpPr>
            <a:spLocks noGrp="1"/>
          </p:cNvSpPr>
          <p:nvPr>
            <p:ph type="title"/>
          </p:nvPr>
        </p:nvSpPr>
        <p:spPr/>
        <p:txBody>
          <a:bodyPr/>
          <a:lstStyle/>
          <a:p>
            <a:r>
              <a:rPr lang="ro-RO" dirty="0" smtClean="0"/>
              <a:t>Efect terapeutic și profilactic</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lvl="0"/>
            <a:r>
              <a:rPr lang="ro-RO" dirty="0" smtClean="0"/>
              <a:t>Riscuri de boală ce se pot evita prin înot regulat: </a:t>
            </a:r>
          </a:p>
          <a:p>
            <a:pPr lvl="0"/>
            <a:endParaRPr lang="ro-RO" dirty="0" smtClean="0"/>
          </a:p>
          <a:p>
            <a:pPr lvl="1"/>
            <a:r>
              <a:rPr lang="ro-RO" dirty="0" smtClean="0"/>
              <a:t>4. Înotul susține reducerea greutății corporale</a:t>
            </a:r>
          </a:p>
          <a:p>
            <a:pPr lvl="2"/>
            <a:r>
              <a:rPr lang="ro-RO" dirty="0" smtClean="0"/>
              <a:t>Se recomandă un program combinat de antrenament, alimentație și consultanță de specialitate</a:t>
            </a:r>
          </a:p>
          <a:p>
            <a:pPr lvl="2"/>
            <a:endParaRPr lang="ro-RO" dirty="0" smtClean="0"/>
          </a:p>
          <a:p>
            <a:pPr lvl="1"/>
            <a:r>
              <a:rPr lang="ro-RO" dirty="0" smtClean="0"/>
              <a:t>5. Înotul mobilizează coloana vertebrală</a:t>
            </a:r>
          </a:p>
          <a:p>
            <a:pPr lvl="2"/>
            <a:r>
              <a:rPr lang="ro-RO" dirty="0" smtClean="0"/>
              <a:t>Se recomandă înotul pe spate și craulul, se obține o descărcare a coloanei vertebrale de presiunea zilnică</a:t>
            </a:r>
          </a:p>
          <a:p>
            <a:pPr lvl="2"/>
            <a:r>
              <a:rPr lang="ro-RO" dirty="0" smtClean="0"/>
              <a:t>Apa preia 90% din greutatea corporală, prin acțiunea forței ascensionale</a:t>
            </a:r>
          </a:p>
        </p:txBody>
      </p:sp>
      <p:sp>
        <p:nvSpPr>
          <p:cNvPr id="2" name="Title 1"/>
          <p:cNvSpPr>
            <a:spLocks noGrp="1"/>
          </p:cNvSpPr>
          <p:nvPr>
            <p:ph type="title"/>
          </p:nvPr>
        </p:nvSpPr>
        <p:spPr/>
        <p:txBody>
          <a:bodyPr/>
          <a:lstStyle/>
          <a:p>
            <a:r>
              <a:rPr lang="ro-RO" dirty="0" smtClean="0"/>
              <a:t>Efect terapeutic și profilactic</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lvl="0"/>
            <a:r>
              <a:rPr lang="ro-RO" dirty="0" smtClean="0"/>
              <a:t>Riscuri de boală ce se pot evita prin înot regulat: </a:t>
            </a:r>
          </a:p>
          <a:p>
            <a:pPr lvl="0"/>
            <a:endParaRPr lang="ro-RO" dirty="0" smtClean="0"/>
          </a:p>
          <a:p>
            <a:pPr lvl="1"/>
            <a:r>
              <a:rPr lang="ro-RO" dirty="0" smtClean="0"/>
              <a:t>6. Înotul îmbunătățește funcțiile respiratorii</a:t>
            </a:r>
          </a:p>
          <a:p>
            <a:pPr lvl="2"/>
            <a:r>
              <a:rPr lang="ro-RO" dirty="0" smtClean="0"/>
              <a:t>Se produce o întărire a diafragmei, a musculaturii intercostale, automat crește capaciatea vitală și volumul de aer inhalat</a:t>
            </a:r>
          </a:p>
          <a:p>
            <a:pPr lvl="1"/>
            <a:endParaRPr lang="ro-RO" dirty="0" smtClean="0"/>
          </a:p>
          <a:p>
            <a:pPr lvl="1"/>
            <a:r>
              <a:rPr lang="ro-RO" dirty="0" smtClean="0"/>
              <a:t>7. Înotul întărește sistemul imunitar</a:t>
            </a:r>
          </a:p>
          <a:p>
            <a:pPr lvl="2"/>
            <a:r>
              <a:rPr lang="ro-RO" dirty="0" smtClean="0"/>
              <a:t>Se creează posibilitatea de apărare contra infecțiilor (rinită alergică)</a:t>
            </a:r>
          </a:p>
          <a:p>
            <a:pPr lvl="2"/>
            <a:r>
              <a:rPr lang="ro-RO" dirty="0" smtClean="0"/>
              <a:t>Organismul devine mai rezistent, mai puternic</a:t>
            </a:r>
          </a:p>
        </p:txBody>
      </p:sp>
      <p:sp>
        <p:nvSpPr>
          <p:cNvPr id="2" name="Title 1"/>
          <p:cNvSpPr>
            <a:spLocks noGrp="1"/>
          </p:cNvSpPr>
          <p:nvPr>
            <p:ph type="title"/>
          </p:nvPr>
        </p:nvSpPr>
        <p:spPr/>
        <p:txBody>
          <a:bodyPr/>
          <a:lstStyle/>
          <a:p>
            <a:r>
              <a:rPr lang="ro-RO" dirty="0" smtClean="0"/>
              <a:t>Efect terapeutic și profilactic</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lvl="0"/>
            <a:r>
              <a:rPr lang="ro-RO" dirty="0" smtClean="0"/>
              <a:t>Riscuri de boală ce se pot evita prin înot regulat: </a:t>
            </a:r>
          </a:p>
          <a:p>
            <a:pPr lvl="0"/>
            <a:endParaRPr lang="ro-RO" dirty="0" smtClean="0"/>
          </a:p>
          <a:p>
            <a:pPr lvl="1"/>
            <a:r>
              <a:rPr lang="ro-RO" dirty="0" smtClean="0"/>
              <a:t>8. Antrenamentul prin înot reduce pierderile de performanță condiționate de vârstă</a:t>
            </a:r>
          </a:p>
          <a:p>
            <a:pPr lvl="2"/>
            <a:r>
              <a:rPr lang="ro-RO" dirty="0" smtClean="0"/>
              <a:t>Datorită specificului său, printr-un antrenament sistematic de rezistență, se pot obține performanțe și la vârste mai înaintate</a:t>
            </a:r>
          </a:p>
          <a:p>
            <a:pPr lvl="1"/>
            <a:endParaRPr lang="ro-RO" dirty="0" smtClean="0"/>
          </a:p>
          <a:p>
            <a:pPr lvl="1"/>
            <a:r>
              <a:rPr lang="ro-RO" dirty="0" smtClean="0"/>
              <a:t>9. Înotul este potrivit la astmatici</a:t>
            </a:r>
          </a:p>
          <a:p>
            <a:pPr lvl="2"/>
            <a:r>
              <a:rPr lang="ro-RO" dirty="0" smtClean="0"/>
              <a:t>Atacurile de astm se declanșează prin solicitări intense, în special în cazul reacțiilor alergice și anumite influențe de mediu</a:t>
            </a:r>
          </a:p>
          <a:p>
            <a:pPr lvl="2"/>
            <a:r>
              <a:rPr lang="ro-RO" dirty="0" smtClean="0"/>
              <a:t>Ele se manifestă prin contracții involuntare ale musculaturii, ale perețiilor bronhiilor, prin care se determină o uscare și răcire a acestora</a:t>
            </a:r>
          </a:p>
          <a:p>
            <a:pPr lvl="2"/>
            <a:r>
              <a:rPr lang="ro-RO" dirty="0" smtClean="0"/>
              <a:t>Înotul este avantajos pentru astmatici în cazul în care aerul inhalat este cald și umed, iar mișcările de înot sunt ample</a:t>
            </a:r>
          </a:p>
        </p:txBody>
      </p:sp>
      <p:sp>
        <p:nvSpPr>
          <p:cNvPr id="2" name="Title 1"/>
          <p:cNvSpPr>
            <a:spLocks noGrp="1"/>
          </p:cNvSpPr>
          <p:nvPr>
            <p:ph type="title"/>
          </p:nvPr>
        </p:nvSpPr>
        <p:spPr/>
        <p:txBody>
          <a:bodyPr/>
          <a:lstStyle/>
          <a:p>
            <a:r>
              <a:rPr lang="ro-RO" dirty="0" smtClean="0"/>
              <a:t>Efect terapeutic și profilactic</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ro-RO" dirty="0" smtClean="0"/>
              <a:t>Capacitatea de a percepe și interpreta semnalele corporale (senzații, stimuli, capacitate de orientare, etc.) în apă</a:t>
            </a:r>
          </a:p>
          <a:p>
            <a:endParaRPr lang="ro-RO" dirty="0" smtClean="0"/>
          </a:p>
          <a:p>
            <a:r>
              <a:rPr lang="ro-RO" dirty="0" smtClean="0"/>
              <a:t>Dozarea potrivită a solicitărilor</a:t>
            </a:r>
          </a:p>
          <a:p>
            <a:endParaRPr lang="ro-RO" dirty="0" smtClean="0"/>
          </a:p>
          <a:p>
            <a:r>
              <a:rPr lang="ro-RO" dirty="0" smtClean="0"/>
              <a:t>Cunoașterea pericolelor și adaptarea corespunzătoare, conform nivelului propriu de pregătire</a:t>
            </a:r>
          </a:p>
          <a:p>
            <a:endParaRPr lang="ro-RO" dirty="0" smtClean="0"/>
          </a:p>
          <a:p>
            <a:r>
              <a:rPr lang="ro-RO" dirty="0" smtClean="0"/>
              <a:t>Capacitatea de a manevra ritmul solicitărilor și al pauzelor</a:t>
            </a:r>
          </a:p>
        </p:txBody>
      </p:sp>
      <p:sp>
        <p:nvSpPr>
          <p:cNvPr id="3" name="Title 2"/>
          <p:cNvSpPr>
            <a:spLocks noGrp="1"/>
          </p:cNvSpPr>
          <p:nvPr>
            <p:ph type="title"/>
          </p:nvPr>
        </p:nvSpPr>
        <p:spPr/>
        <p:txBody>
          <a:bodyPr>
            <a:normAutofit/>
          </a:bodyPr>
          <a:lstStyle/>
          <a:p>
            <a:r>
              <a:rPr lang="ro-RO" dirty="0" smtClean="0"/>
              <a:t>Educarea și formarea sănătății</a:t>
            </a:r>
            <a:endParaRPr lang="ro-RO"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ro-RO" dirty="0" smtClean="0"/>
              <a:t>Activitatea în apă prin înot are multiple efecte pozitive asupra dezvoltării armonioase a organismului, influenţând benefic acţiunea diferitelor sisteme şi organe.</a:t>
            </a:r>
          </a:p>
          <a:p>
            <a:pPr lvl="1"/>
            <a:r>
              <a:rPr lang="ro-RO" i="1" dirty="0" smtClean="0"/>
              <a:t>degrevarea articulaţiilor </a:t>
            </a:r>
            <a:r>
              <a:rPr lang="ro-RO" dirty="0" smtClean="0"/>
              <a:t>- datorită forţei ascensionale a apei şi a greutăţii micşorate a corpului scufundat sunt uşurate mişcările articulaţiilor, a muşchilor, a coloanei vertebrale şi a discurilor intervertebrale. Antrenamentul la înot fortifică ligamentele, articulaţiile, contibuind la îngroşarea cartilajelor.</a:t>
            </a:r>
          </a:p>
          <a:p>
            <a:endParaRPr lang="ro-RO" dirty="0"/>
          </a:p>
        </p:txBody>
      </p:sp>
      <p:sp>
        <p:nvSpPr>
          <p:cNvPr id="3" name="Title 2"/>
          <p:cNvSpPr>
            <a:spLocks noGrp="1"/>
          </p:cNvSpPr>
          <p:nvPr>
            <p:ph type="title"/>
          </p:nvPr>
        </p:nvSpPr>
        <p:spPr/>
        <p:txBody>
          <a:bodyPr>
            <a:normAutofit fontScale="90000"/>
          </a:bodyPr>
          <a:lstStyle/>
          <a:p>
            <a:r>
              <a:rPr lang="ro-RO" dirty="0" smtClean="0"/>
              <a:t>Modificări și adaptări ale corpului uman prin înot</a:t>
            </a:r>
            <a:endParaRPr lang="ro-RO"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ro-RO" i="1" dirty="0" smtClean="0"/>
              <a:t>întărirea aparatului de susţinere </a:t>
            </a:r>
            <a:r>
              <a:rPr lang="ro-RO" dirty="0" smtClean="0"/>
              <a:t>- stimulează creşterea şi dezvoltarea muşchilor, a scheletului, se întăresc grupele musculare, creşte mobilitatea anumitor segmente ale scheletului, oasele devin mai rezistente, îmbunătăţindu-se echilibrul static şi dinamic.  Printr-o activitate continuă de încordare şi relaxare a musculaturii  este influenţat în mod pozitiv întregul aparat de susţinere.  </a:t>
            </a:r>
          </a:p>
          <a:p>
            <a:endParaRPr lang="ro-RO" dirty="0"/>
          </a:p>
        </p:txBody>
      </p:sp>
      <p:sp>
        <p:nvSpPr>
          <p:cNvPr id="3" name="Title 2"/>
          <p:cNvSpPr>
            <a:spLocks noGrp="1"/>
          </p:cNvSpPr>
          <p:nvPr>
            <p:ph type="title"/>
          </p:nvPr>
        </p:nvSpPr>
        <p:spPr/>
        <p:txBody>
          <a:bodyPr>
            <a:normAutofit fontScale="90000"/>
          </a:bodyPr>
          <a:lstStyle/>
          <a:p>
            <a:r>
              <a:rPr lang="ro-RO" dirty="0" smtClean="0"/>
              <a:t>Modificări și adaptări ale corpului uman prin înot</a:t>
            </a:r>
            <a:endParaRPr lang="ro-RO"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ro-RO" i="1" dirty="0" smtClean="0"/>
              <a:t>forţa musculară </a:t>
            </a:r>
            <a:r>
              <a:rPr lang="ro-RO" dirty="0" smtClean="0"/>
              <a:t>- contribuie la tonifierea aparatului muscular şi în special ai trenului superior, umeri, braţe. Cei mai solicitaţi muşchi în timpul înotului sunt: muşchii gâtului (rol de a menţine capul şi coloane vertebrală), muşchii spatelui şi a umerilor (cu rol de transmitere a forţelor necesare rotaţiei trunchiului), muşchii braţelor (cu rol în menţinerea unui anumit nivel pe apă), şi muşchii trenului inferior, cu rol în menţinerea echilibrului şi imprimarea unui anumit ritm al mişcării.</a:t>
            </a:r>
            <a:endParaRPr lang="ro-RO" dirty="0"/>
          </a:p>
        </p:txBody>
      </p:sp>
      <p:sp>
        <p:nvSpPr>
          <p:cNvPr id="3" name="Title 2"/>
          <p:cNvSpPr>
            <a:spLocks noGrp="1"/>
          </p:cNvSpPr>
          <p:nvPr>
            <p:ph type="title"/>
          </p:nvPr>
        </p:nvSpPr>
        <p:spPr/>
        <p:txBody>
          <a:bodyPr>
            <a:normAutofit fontScale="90000"/>
          </a:bodyPr>
          <a:lstStyle/>
          <a:p>
            <a:r>
              <a:rPr lang="ro-RO" dirty="0" smtClean="0"/>
              <a:t>Modificări și adaptări ale corpului uman prin înot</a:t>
            </a:r>
            <a:endParaRPr lang="ro-RO"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ro-RO" i="1" dirty="0" smtClean="0"/>
              <a:t>supleţea </a:t>
            </a:r>
            <a:r>
              <a:rPr lang="ro-RO" dirty="0" smtClean="0"/>
              <a:t>- datorită diversităţii mişcării şi a poziţiilor adoptate în apă, a contracţiilor şi a relaxărilor care întind şi lungesc muşchiul, se obţine o îmbunătăţire progresivă a supleţei şi forţei. Ţesutul adipos scade prin arderea mai rapidă a grăsimilor chir şi în perioadele de repaus, corpul devenind mai subţire.</a:t>
            </a:r>
            <a:endParaRPr lang="ro-RO" dirty="0"/>
          </a:p>
        </p:txBody>
      </p:sp>
      <p:sp>
        <p:nvSpPr>
          <p:cNvPr id="3" name="Title 2"/>
          <p:cNvSpPr>
            <a:spLocks noGrp="1"/>
          </p:cNvSpPr>
          <p:nvPr>
            <p:ph type="title"/>
          </p:nvPr>
        </p:nvSpPr>
        <p:spPr/>
        <p:txBody>
          <a:bodyPr>
            <a:normAutofit fontScale="90000"/>
          </a:bodyPr>
          <a:lstStyle/>
          <a:p>
            <a:r>
              <a:rPr lang="ro-RO" dirty="0" smtClean="0"/>
              <a:t>Modificări și adaptări ale corpului uman prin înot</a:t>
            </a:r>
            <a:endParaRPr lang="ro-RO"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ro-RO" i="1" dirty="0" smtClean="0"/>
              <a:t>sporirea amplitudinii mişcării </a:t>
            </a:r>
            <a:r>
              <a:rPr lang="ro-RO" dirty="0" smtClean="0"/>
              <a:t>- activitatea articulaţiilor, a ligamentelor, a tendoanelor este uşurată prin mărirea elasticităţii favorizând mişcarea în diferite planuri.</a:t>
            </a:r>
          </a:p>
          <a:p>
            <a:pPr lvl="0"/>
            <a:endParaRPr lang="ro-RO" dirty="0" smtClean="0"/>
          </a:p>
          <a:p>
            <a:pPr lvl="0"/>
            <a:r>
              <a:rPr lang="ro-RO" i="1" dirty="0" smtClean="0"/>
              <a:t>îmbunătăţeşte antrenamentul de rezistenţă </a:t>
            </a:r>
            <a:r>
              <a:rPr lang="ro-RO" dirty="0" smtClean="0"/>
              <a:t>- efortul este predominant aerob fiind îmbunătăţită circulaţia sângelui şi bătăile inimii, obţinându-se într-un timp destul de scurt un puls relevant.</a:t>
            </a:r>
          </a:p>
        </p:txBody>
      </p:sp>
      <p:sp>
        <p:nvSpPr>
          <p:cNvPr id="3" name="Title 2"/>
          <p:cNvSpPr>
            <a:spLocks noGrp="1"/>
          </p:cNvSpPr>
          <p:nvPr>
            <p:ph type="title"/>
          </p:nvPr>
        </p:nvSpPr>
        <p:spPr/>
        <p:txBody>
          <a:bodyPr>
            <a:normAutofit fontScale="90000"/>
          </a:bodyPr>
          <a:lstStyle/>
          <a:p>
            <a:r>
              <a:rPr lang="ro-RO" dirty="0" smtClean="0"/>
              <a:t>Modificări și adaptări ale corpului uman prin înot</a:t>
            </a:r>
            <a:endParaRPr lang="ro-R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ro-RO" dirty="0" smtClean="0"/>
              <a:t>Practicarea regulată a unei activităţi sportive în general, dar în special în mediul acvatic, are întotdeauna influenţe pozitive asupra stării de sănătate a individului şi asupra bunăstării generale, fiind influenţată starea fizică, psihică şi socială a individului.</a:t>
            </a:r>
          </a:p>
          <a:p>
            <a:r>
              <a:rPr lang="ro-RO" dirty="0" smtClean="0"/>
              <a:t> </a:t>
            </a:r>
          </a:p>
          <a:p>
            <a:r>
              <a:rPr lang="ro-RO" dirty="0" smtClean="0"/>
              <a:t>Beneficii fizice:</a:t>
            </a:r>
          </a:p>
          <a:p>
            <a:pPr lvl="1"/>
            <a:r>
              <a:rPr lang="ro-RO" dirty="0" smtClean="0"/>
              <a:t>dezvoltare fizică armonioasă</a:t>
            </a:r>
          </a:p>
          <a:p>
            <a:pPr lvl="1"/>
            <a:r>
              <a:rPr lang="ro-RO" dirty="0" smtClean="0"/>
              <a:t>creşterea rezistenţei organismului faţă de anumite boli</a:t>
            </a:r>
          </a:p>
          <a:p>
            <a:pPr lvl="1"/>
            <a:r>
              <a:rPr lang="ro-RO" dirty="0" smtClean="0"/>
              <a:t>îmbunătăţirea indicilor funcţionali</a:t>
            </a:r>
          </a:p>
          <a:p>
            <a:pPr lvl="1"/>
            <a:r>
              <a:rPr lang="ro-RO" dirty="0" smtClean="0"/>
              <a:t>creşterea condiţiei fizice şi obţinerea unei stări de bine</a:t>
            </a:r>
          </a:p>
          <a:p>
            <a:pPr lvl="0"/>
            <a:endParaRPr lang="ro-RO" dirty="0"/>
          </a:p>
        </p:txBody>
      </p:sp>
      <p:sp>
        <p:nvSpPr>
          <p:cNvPr id="3" name="Title 2"/>
          <p:cNvSpPr>
            <a:spLocks noGrp="1"/>
          </p:cNvSpPr>
          <p:nvPr>
            <p:ph type="title"/>
          </p:nvPr>
        </p:nvSpPr>
        <p:spPr/>
        <p:txBody>
          <a:bodyPr/>
          <a:lstStyle/>
          <a:p>
            <a:r>
              <a:rPr lang="ro-RO" dirty="0" smtClean="0"/>
              <a:t>Argumente</a:t>
            </a:r>
            <a:endParaRPr lang="ro-RO"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ro-RO" i="1" dirty="0" smtClean="0"/>
              <a:t>mărirea  rezistenţei vaselor de sânge </a:t>
            </a:r>
            <a:r>
              <a:rPr lang="ro-RO" dirty="0" smtClean="0"/>
              <a:t>- prin activitatea de contracţie şi relaxare se întăresc pereţii vaselor de sânge, accelerându-se circulaţia sângelui.</a:t>
            </a:r>
          </a:p>
          <a:p>
            <a:pPr lvl="0"/>
            <a:endParaRPr lang="ro-RO" dirty="0" smtClean="0"/>
          </a:p>
          <a:p>
            <a:pPr lvl="0"/>
            <a:r>
              <a:rPr lang="ro-RO" i="1" dirty="0" smtClean="0"/>
              <a:t>masarea pielii </a:t>
            </a:r>
            <a:r>
              <a:rPr lang="ro-RO" dirty="0" smtClean="0"/>
              <a:t>- presiunea schimbătoare a apei, precum şi rezistenţa apei în timpul mişcărilor au o influenţă pozitivă producându-se efectiv un masaj al pielii, ea devenind mai elastică şi mai fină. </a:t>
            </a:r>
          </a:p>
        </p:txBody>
      </p:sp>
      <p:sp>
        <p:nvSpPr>
          <p:cNvPr id="3" name="Title 2"/>
          <p:cNvSpPr>
            <a:spLocks noGrp="1"/>
          </p:cNvSpPr>
          <p:nvPr>
            <p:ph type="title"/>
          </p:nvPr>
        </p:nvSpPr>
        <p:spPr/>
        <p:txBody>
          <a:bodyPr>
            <a:normAutofit fontScale="90000"/>
          </a:bodyPr>
          <a:lstStyle/>
          <a:p>
            <a:r>
              <a:rPr lang="ro-RO" dirty="0" smtClean="0"/>
              <a:t>Modificări și adaptări ale corpului uman prin înot</a:t>
            </a:r>
            <a:endParaRPr lang="ro-RO"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lvl="0"/>
            <a:r>
              <a:rPr lang="ro-RO" i="1" dirty="0" smtClean="0"/>
              <a:t>călirea organismului </a:t>
            </a:r>
            <a:r>
              <a:rPr lang="ro-RO" dirty="0" smtClean="0"/>
              <a:t>- întăreşte sistemul imunitar al omului, activitatea în apă prin mecanismul de termoreglare împiedică pierderea temperaturii corpului ajutând la funcţionarea optimă a sistemului imunitar, corpul fiind protejat de boli. În timpul înotului cheltuiala de energie este mai mare şi datorită faptului că-n apă se consumă mai multe calorii pentru termoreglare, este influenţată menţinerea constantă a temperaturii corpului.</a:t>
            </a:r>
          </a:p>
        </p:txBody>
      </p:sp>
      <p:sp>
        <p:nvSpPr>
          <p:cNvPr id="3" name="Title 2"/>
          <p:cNvSpPr>
            <a:spLocks noGrp="1"/>
          </p:cNvSpPr>
          <p:nvPr>
            <p:ph type="title"/>
          </p:nvPr>
        </p:nvSpPr>
        <p:spPr/>
        <p:txBody>
          <a:bodyPr>
            <a:normAutofit fontScale="90000"/>
          </a:bodyPr>
          <a:lstStyle/>
          <a:p>
            <a:r>
              <a:rPr lang="ro-RO" dirty="0" smtClean="0"/>
              <a:t>Modificări și adaptări ale corpului uman prin înot</a:t>
            </a:r>
            <a:endParaRPr lang="ro-RO"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lvl="0"/>
            <a:r>
              <a:rPr lang="ro-RO" i="1" dirty="0" smtClean="0"/>
              <a:t>îmbunătăţirea echilibrului </a:t>
            </a:r>
            <a:r>
              <a:rPr lang="ro-RO" dirty="0" smtClean="0"/>
              <a:t>- se produce prin dezvoltarea armonioasă a aparatului locomotor, a sistemului muscular, acţionându-se în mod prioritar asupra echilibrului dinamic</a:t>
            </a:r>
          </a:p>
          <a:p>
            <a:endParaRPr lang="ro-RO" dirty="0" smtClean="0"/>
          </a:p>
          <a:p>
            <a:pPr lvl="0"/>
            <a:r>
              <a:rPr lang="ro-RO" i="1" dirty="0" smtClean="0"/>
              <a:t>relaxarea/reducerea factorilor de stres </a:t>
            </a:r>
            <a:r>
              <a:rPr lang="ro-RO" dirty="0" smtClean="0"/>
              <a:t>- acţiune asupra sistemului nervos vegetativ, duce la relaxarea organismului, creând un sentiment de uşurare , de plăcere, producându-se o relaxare musculară şi mintală.</a:t>
            </a:r>
          </a:p>
        </p:txBody>
      </p:sp>
      <p:sp>
        <p:nvSpPr>
          <p:cNvPr id="3" name="Title 2"/>
          <p:cNvSpPr>
            <a:spLocks noGrp="1"/>
          </p:cNvSpPr>
          <p:nvPr>
            <p:ph type="title"/>
          </p:nvPr>
        </p:nvSpPr>
        <p:spPr/>
        <p:txBody>
          <a:bodyPr>
            <a:normAutofit fontScale="90000"/>
          </a:bodyPr>
          <a:lstStyle/>
          <a:p>
            <a:r>
              <a:rPr lang="ro-RO" dirty="0" smtClean="0"/>
              <a:t>Modificări și adaptări ale corpului uman prin înot</a:t>
            </a:r>
            <a:endParaRPr lang="ro-RO"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ro-RO" i="1" dirty="0" smtClean="0"/>
              <a:t>stimularea metabolismului </a:t>
            </a:r>
            <a:r>
              <a:rPr lang="ro-RO" dirty="0" smtClean="0"/>
              <a:t>- creşte schimbul de substanţe în corp, activitatea musculară cere energie, organismul lucrează mai intens pentru a putea pune la dispoziţie substanţele necesare organismului. În apă e necesară o eliberare a energiei pentru a nu scădea temperatura corpului. Din punct de vedere energetic înotul este de patru ori mai solicitant decât alergarea (numărul de calorii pe care le consumi alergând un kilometru, le vei cheltui dacă parcurgi 250 de m înot).</a:t>
            </a:r>
            <a:endParaRPr lang="ro-RO" dirty="0"/>
          </a:p>
        </p:txBody>
      </p:sp>
      <p:sp>
        <p:nvSpPr>
          <p:cNvPr id="3" name="Title 2"/>
          <p:cNvSpPr>
            <a:spLocks noGrp="1"/>
          </p:cNvSpPr>
          <p:nvPr>
            <p:ph type="title"/>
          </p:nvPr>
        </p:nvSpPr>
        <p:spPr/>
        <p:txBody>
          <a:bodyPr>
            <a:normAutofit fontScale="90000"/>
          </a:bodyPr>
          <a:lstStyle/>
          <a:p>
            <a:r>
              <a:rPr lang="ro-RO" dirty="0" smtClean="0"/>
              <a:t>Modificări și adaptări ale corpului uman prin înot</a:t>
            </a:r>
            <a:endParaRPr lang="ro-RO"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lvl="0"/>
            <a:r>
              <a:rPr lang="ro-RO" i="1" dirty="0" smtClean="0"/>
              <a:t>îmbunătăţirea activităţii organelor de simţ </a:t>
            </a:r>
            <a:r>
              <a:rPr lang="ro-RO" dirty="0" smtClean="0"/>
              <a:t>- mediul acvatic stimulează traiectoria nervilor la nivelul pielii prin presiune, temperatură şi rezistenţă, îmbunătăţindu-se activitatea de percepţie.</a:t>
            </a:r>
          </a:p>
          <a:p>
            <a:pPr lvl="0"/>
            <a:endParaRPr lang="ro-RO" dirty="0" smtClean="0"/>
          </a:p>
          <a:p>
            <a:r>
              <a:rPr lang="ro-RO" i="1" dirty="0" smtClean="0"/>
              <a:t>îmbunătăţirea coordonării </a:t>
            </a:r>
            <a:r>
              <a:rPr lang="ro-RO" dirty="0" smtClean="0"/>
              <a:t>- activitatea în apă îmbunătăţeşte parametrii mişcării, amplitudine, echilibru, orientare în spaţiu, iar creşterea numărului de repetări are un efect pozitiv asupra execuţiei care devine mai sigură, mai economică.</a:t>
            </a:r>
            <a:endParaRPr lang="ro-RO" dirty="0"/>
          </a:p>
        </p:txBody>
      </p:sp>
      <p:sp>
        <p:nvSpPr>
          <p:cNvPr id="3" name="Title 2"/>
          <p:cNvSpPr>
            <a:spLocks noGrp="1"/>
          </p:cNvSpPr>
          <p:nvPr>
            <p:ph type="title"/>
          </p:nvPr>
        </p:nvSpPr>
        <p:spPr/>
        <p:txBody>
          <a:bodyPr>
            <a:normAutofit fontScale="90000"/>
          </a:bodyPr>
          <a:lstStyle/>
          <a:p>
            <a:r>
              <a:rPr lang="ro-RO" dirty="0" smtClean="0"/>
              <a:t>Modificări și adaptări ale corpului uman prin înot</a:t>
            </a:r>
            <a:endParaRPr lang="ro-RO"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28596" y="1857364"/>
          <a:ext cx="7954646" cy="3677920"/>
        </p:xfrm>
        <a:graphic>
          <a:graphicData uri="http://schemas.openxmlformats.org/drawingml/2006/table">
            <a:tbl>
              <a:tblPr firstRow="1" bandRow="1">
                <a:tableStyleId>{5C22544A-7EE6-4342-B048-85BDC9FD1C3A}</a:tableStyleId>
              </a:tblPr>
              <a:tblGrid>
                <a:gridCol w="2129473"/>
                <a:gridCol w="2743200"/>
                <a:gridCol w="3081973"/>
              </a:tblGrid>
              <a:tr h="370840">
                <a:tc>
                  <a:txBody>
                    <a:bodyPr/>
                    <a:lstStyle/>
                    <a:p>
                      <a:pPr algn="just">
                        <a:spcAft>
                          <a:spcPts val="0"/>
                        </a:spcAft>
                      </a:pPr>
                      <a:r>
                        <a:rPr lang="ro-RO" sz="1200" b="1" dirty="0">
                          <a:latin typeface="Times New Roman"/>
                          <a:ea typeface="Times New Roman"/>
                        </a:rPr>
                        <a:t>Aparatul sistemul sau funcţia </a:t>
                      </a:r>
                      <a:endParaRPr lang="ro-RO" sz="1200" dirty="0">
                        <a:latin typeface="Times New Roman"/>
                        <a:ea typeface="Times New Roman"/>
                      </a:endParaRPr>
                    </a:p>
                  </a:txBody>
                  <a:tcPr marL="68580" marR="68580" marT="0" marB="0"/>
                </a:tc>
                <a:tc>
                  <a:txBody>
                    <a:bodyPr/>
                    <a:lstStyle/>
                    <a:p>
                      <a:pPr algn="just">
                        <a:spcAft>
                          <a:spcPts val="0"/>
                        </a:spcAft>
                      </a:pPr>
                      <a:r>
                        <a:rPr lang="ro-RO" sz="1200" b="1">
                          <a:latin typeface="Times New Roman"/>
                          <a:ea typeface="Times New Roman"/>
                        </a:rPr>
                        <a:t>Adaptări funcţionale şi efecte profilactice ale activităţii fizice</a:t>
                      </a:r>
                      <a:endParaRPr lang="ro-RO" sz="1200">
                        <a:latin typeface="Times New Roman"/>
                        <a:ea typeface="Times New Roman"/>
                      </a:endParaRPr>
                    </a:p>
                  </a:txBody>
                  <a:tcPr marL="68580" marR="68580" marT="0" marB="0"/>
                </a:tc>
                <a:tc>
                  <a:txBody>
                    <a:bodyPr/>
                    <a:lstStyle/>
                    <a:p>
                      <a:pPr algn="just">
                        <a:spcAft>
                          <a:spcPts val="0"/>
                        </a:spcAft>
                      </a:pPr>
                      <a:r>
                        <a:rPr lang="ro-RO" sz="1200" b="1">
                          <a:latin typeface="Times New Roman"/>
                          <a:ea typeface="Times New Roman"/>
                        </a:rPr>
                        <a:t>Efecte profilactice faţă de</a:t>
                      </a:r>
                      <a:endParaRPr lang="ro-RO" sz="1200">
                        <a:latin typeface="Times New Roman"/>
                        <a:ea typeface="Times New Roman"/>
                      </a:endParaRPr>
                    </a:p>
                  </a:txBody>
                  <a:tcPr marL="68580" marR="68580" marT="0" marB="0"/>
                </a:tc>
              </a:tr>
              <a:tr h="370840">
                <a:tc>
                  <a:txBody>
                    <a:bodyPr/>
                    <a:lstStyle/>
                    <a:p>
                      <a:pPr algn="just">
                        <a:spcAft>
                          <a:spcPts val="0"/>
                        </a:spcAft>
                      </a:pPr>
                      <a:r>
                        <a:rPr lang="ro-RO" sz="1200">
                          <a:latin typeface="Times New Roman"/>
                          <a:ea typeface="Times New Roman"/>
                        </a:rPr>
                        <a:t>aparatului cardio-vascular</a:t>
                      </a:r>
                    </a:p>
                  </a:txBody>
                  <a:tcPr marL="68580" marR="68580" marT="0" marB="0"/>
                </a:tc>
                <a:tc>
                  <a:txBody>
                    <a:bodyPr/>
                    <a:lstStyle/>
                    <a:p>
                      <a:pPr algn="just">
                        <a:spcAft>
                          <a:spcPts val="0"/>
                        </a:spcAft>
                      </a:pPr>
                      <a:r>
                        <a:rPr lang="ro-RO" sz="1200">
                          <a:latin typeface="Times New Roman"/>
                          <a:ea typeface="Times New Roman"/>
                        </a:rPr>
                        <a:t>- creste cantitatea de sânge pe care o poate împinge inima</a:t>
                      </a:r>
                    </a:p>
                    <a:p>
                      <a:pPr algn="just">
                        <a:spcAft>
                          <a:spcPts val="0"/>
                        </a:spcAft>
                      </a:pPr>
                      <a:r>
                        <a:rPr lang="ro-RO" sz="1200">
                          <a:latin typeface="Times New Roman"/>
                          <a:ea typeface="Times New Roman"/>
                        </a:rPr>
                        <a:t>- se măreşte cantitatea de sânge existent în vase</a:t>
                      </a:r>
                    </a:p>
                    <a:p>
                      <a:pPr algn="just">
                        <a:spcAft>
                          <a:spcPts val="0"/>
                        </a:spcAft>
                      </a:pPr>
                      <a:r>
                        <a:rPr lang="ro-RO" sz="1200">
                          <a:latin typeface="Times New Roman"/>
                          <a:ea typeface="Times New Roman"/>
                        </a:rPr>
                        <a:t>- sângele devine mai fluid şi circula mai uşor prin artere şi vene</a:t>
                      </a:r>
                    </a:p>
                  </a:txBody>
                  <a:tcPr marL="68580" marR="68580" marT="0" marB="0"/>
                </a:tc>
                <a:tc>
                  <a:txBody>
                    <a:bodyPr/>
                    <a:lstStyle/>
                    <a:p>
                      <a:pPr algn="just">
                        <a:spcAft>
                          <a:spcPts val="0"/>
                        </a:spcAft>
                      </a:pPr>
                      <a:r>
                        <a:rPr lang="ro-RO" sz="1200">
                          <a:latin typeface="Times New Roman"/>
                          <a:ea typeface="Times New Roman"/>
                        </a:rPr>
                        <a:t>- arteroscleroza </a:t>
                      </a:r>
                    </a:p>
                    <a:p>
                      <a:pPr algn="just">
                        <a:spcAft>
                          <a:spcPts val="0"/>
                        </a:spcAft>
                      </a:pPr>
                      <a:r>
                        <a:rPr lang="ro-RO" sz="1200">
                          <a:latin typeface="Times New Roman"/>
                          <a:ea typeface="Times New Roman"/>
                        </a:rPr>
                        <a:t>- cardiopatie ischemica</a:t>
                      </a:r>
                    </a:p>
                    <a:p>
                      <a:pPr algn="just">
                        <a:spcAft>
                          <a:spcPts val="0"/>
                        </a:spcAft>
                      </a:pPr>
                      <a:r>
                        <a:rPr lang="ro-RO" sz="1200">
                          <a:latin typeface="Times New Roman"/>
                          <a:ea typeface="Times New Roman"/>
                        </a:rPr>
                        <a:t>- hipertensiune arteriala</a:t>
                      </a:r>
                    </a:p>
                  </a:txBody>
                  <a:tcPr marL="68580" marR="68580" marT="0" marB="0"/>
                </a:tc>
              </a:tr>
              <a:tr h="370840">
                <a:tc>
                  <a:txBody>
                    <a:bodyPr/>
                    <a:lstStyle/>
                    <a:p>
                      <a:pPr algn="just">
                        <a:spcAft>
                          <a:spcPts val="0"/>
                        </a:spcAft>
                      </a:pPr>
                      <a:r>
                        <a:rPr lang="ro-RO" sz="1200">
                          <a:latin typeface="Times New Roman"/>
                          <a:ea typeface="Times New Roman"/>
                        </a:rPr>
                        <a:t>pulmonar</a:t>
                      </a:r>
                    </a:p>
                  </a:txBody>
                  <a:tcPr marL="68580" marR="68580" marT="0" marB="0"/>
                </a:tc>
                <a:tc>
                  <a:txBody>
                    <a:bodyPr/>
                    <a:lstStyle/>
                    <a:p>
                      <a:pPr algn="just">
                        <a:spcAft>
                          <a:spcPts val="0"/>
                        </a:spcAft>
                      </a:pPr>
                      <a:r>
                        <a:rPr lang="ro-RO" sz="1200">
                          <a:latin typeface="Times New Roman"/>
                          <a:ea typeface="Times New Roman"/>
                        </a:rPr>
                        <a:t>- plămânul devine capabil sa ventileze o cantitate mai mare de aer pe minut</a:t>
                      </a:r>
                    </a:p>
                  </a:txBody>
                  <a:tcPr marL="68580" marR="68580" marT="0" marB="0"/>
                </a:tc>
                <a:tc>
                  <a:txBody>
                    <a:bodyPr/>
                    <a:lstStyle/>
                    <a:p>
                      <a:pPr algn="just">
                        <a:spcAft>
                          <a:spcPts val="0"/>
                        </a:spcAft>
                      </a:pPr>
                      <a:r>
                        <a:rPr lang="ro-RO" sz="1200">
                          <a:latin typeface="Times New Roman"/>
                          <a:ea typeface="Times New Roman"/>
                        </a:rPr>
                        <a:t>- boli pulmonare cronice</a:t>
                      </a:r>
                    </a:p>
                  </a:txBody>
                  <a:tcPr marL="68580" marR="68580" marT="0" marB="0"/>
                </a:tc>
              </a:tr>
              <a:tr h="370840">
                <a:tc>
                  <a:txBody>
                    <a:bodyPr/>
                    <a:lstStyle/>
                    <a:p>
                      <a:pPr algn="just">
                        <a:spcAft>
                          <a:spcPts val="0"/>
                        </a:spcAft>
                      </a:pPr>
                      <a:r>
                        <a:rPr lang="ro-RO" sz="1200">
                          <a:latin typeface="Times New Roman"/>
                          <a:ea typeface="Times New Roman"/>
                        </a:rPr>
                        <a:t>Muşchiul scheletic</a:t>
                      </a:r>
                    </a:p>
                  </a:txBody>
                  <a:tcPr marL="68580" marR="68580" marT="0" marB="0"/>
                </a:tc>
                <a:tc>
                  <a:txBody>
                    <a:bodyPr/>
                    <a:lstStyle/>
                    <a:p>
                      <a:pPr algn="just">
                        <a:spcAft>
                          <a:spcPts val="0"/>
                        </a:spcAft>
                      </a:pPr>
                      <a:r>
                        <a:rPr lang="ro-RO" sz="1200">
                          <a:latin typeface="Times New Roman"/>
                          <a:ea typeface="Times New Roman"/>
                        </a:rPr>
                        <a:t>- creste forţa, rezistenta şi puterea</a:t>
                      </a:r>
                    </a:p>
                    <a:p>
                      <a:pPr algn="just">
                        <a:spcAft>
                          <a:spcPts val="0"/>
                        </a:spcAft>
                      </a:pPr>
                      <a:r>
                        <a:rPr lang="ro-RO" sz="1200">
                          <a:latin typeface="Times New Roman"/>
                          <a:ea typeface="Times New Roman"/>
                        </a:rPr>
                        <a:t>- musculatura “se topeşte” în ritm mai lent odată cu înaintarea în vârstă</a:t>
                      </a:r>
                    </a:p>
                  </a:txBody>
                  <a:tcPr marL="68580" marR="68580" marT="0" marB="0"/>
                </a:tc>
                <a:tc>
                  <a:txBody>
                    <a:bodyPr/>
                    <a:lstStyle/>
                    <a:p>
                      <a:pPr algn="just">
                        <a:spcAft>
                          <a:spcPts val="0"/>
                        </a:spcAft>
                      </a:pPr>
                      <a:r>
                        <a:rPr lang="ro-RO" sz="1200">
                          <a:latin typeface="Times New Roman"/>
                          <a:ea typeface="Times New Roman"/>
                        </a:rPr>
                        <a:t>- lombopatii</a:t>
                      </a:r>
                    </a:p>
                    <a:p>
                      <a:pPr algn="just">
                        <a:spcAft>
                          <a:spcPts val="0"/>
                        </a:spcAft>
                      </a:pPr>
                      <a:r>
                        <a:rPr lang="ro-RO" sz="1200">
                          <a:latin typeface="Times New Roman"/>
                          <a:ea typeface="Times New Roman"/>
                        </a:rPr>
                        <a:t>- fracturile care se produc prin cădere la bătrâni</a:t>
                      </a:r>
                    </a:p>
                  </a:txBody>
                  <a:tcPr marL="68580" marR="68580" marT="0" marB="0"/>
                </a:tc>
              </a:tr>
              <a:tr h="370840">
                <a:tc>
                  <a:txBody>
                    <a:bodyPr/>
                    <a:lstStyle/>
                    <a:p>
                      <a:pPr algn="just">
                        <a:spcAft>
                          <a:spcPts val="0"/>
                        </a:spcAft>
                      </a:pPr>
                      <a:r>
                        <a:rPr lang="ro-RO" sz="1200">
                          <a:latin typeface="Times New Roman"/>
                          <a:ea typeface="Times New Roman"/>
                        </a:rPr>
                        <a:t>Ţesutul adipos</a:t>
                      </a:r>
                    </a:p>
                  </a:txBody>
                  <a:tcPr marL="68580" marR="68580" marT="0" marB="0"/>
                </a:tc>
                <a:tc>
                  <a:txBody>
                    <a:bodyPr/>
                    <a:lstStyle/>
                    <a:p>
                      <a:pPr algn="just">
                        <a:spcAft>
                          <a:spcPts val="0"/>
                        </a:spcAft>
                      </a:pPr>
                      <a:r>
                        <a:rPr lang="ro-RO" sz="1200">
                          <a:latin typeface="Times New Roman"/>
                          <a:ea typeface="Times New Roman"/>
                        </a:rPr>
                        <a:t>- scade masa totala de grăsime şi grăsimea din jurul viscerelor</a:t>
                      </a:r>
                    </a:p>
                  </a:txBody>
                  <a:tcPr marL="68580" marR="68580" marT="0" marB="0"/>
                </a:tc>
                <a:tc>
                  <a:txBody>
                    <a:bodyPr/>
                    <a:lstStyle/>
                    <a:p>
                      <a:pPr algn="just">
                        <a:spcAft>
                          <a:spcPts val="0"/>
                        </a:spcAft>
                      </a:pPr>
                      <a:r>
                        <a:rPr lang="ro-RO" sz="1200">
                          <a:latin typeface="Times New Roman"/>
                          <a:ea typeface="Times New Roman"/>
                        </a:rPr>
                        <a:t>- obezitate</a:t>
                      </a:r>
                    </a:p>
                  </a:txBody>
                  <a:tcPr marL="68580" marR="68580" marT="0" marB="0"/>
                </a:tc>
              </a:tr>
              <a:tr h="370840">
                <a:tc>
                  <a:txBody>
                    <a:bodyPr/>
                    <a:lstStyle/>
                    <a:p>
                      <a:pPr algn="just">
                        <a:spcAft>
                          <a:spcPts val="0"/>
                        </a:spcAft>
                      </a:pPr>
                      <a:r>
                        <a:rPr lang="ro-RO" sz="1200">
                          <a:latin typeface="Times New Roman"/>
                          <a:ea typeface="Times New Roman"/>
                        </a:rPr>
                        <a:t>Metabolismul glucidelor</a:t>
                      </a:r>
                    </a:p>
                  </a:txBody>
                  <a:tcPr marL="68580" marR="68580" marT="0" marB="0"/>
                </a:tc>
                <a:tc>
                  <a:txBody>
                    <a:bodyPr/>
                    <a:lstStyle/>
                    <a:p>
                      <a:pPr algn="just">
                        <a:spcAft>
                          <a:spcPts val="0"/>
                        </a:spcAft>
                      </a:pPr>
                      <a:r>
                        <a:rPr lang="ro-RO" sz="1200">
                          <a:latin typeface="Times New Roman"/>
                          <a:ea typeface="Times New Roman"/>
                        </a:rPr>
                        <a:t>- creste capacitatea muşchiului de a extrage(prelua) glucoza din sânge </a:t>
                      </a:r>
                    </a:p>
                  </a:txBody>
                  <a:tcPr marL="68580" marR="68580" marT="0" marB="0"/>
                </a:tc>
                <a:tc>
                  <a:txBody>
                    <a:bodyPr/>
                    <a:lstStyle/>
                    <a:p>
                      <a:pPr algn="just">
                        <a:spcAft>
                          <a:spcPts val="0"/>
                        </a:spcAft>
                      </a:pPr>
                      <a:r>
                        <a:rPr lang="ro-RO" sz="1200">
                          <a:latin typeface="Times New Roman"/>
                          <a:ea typeface="Times New Roman"/>
                        </a:rPr>
                        <a:t>- diabet</a:t>
                      </a:r>
                    </a:p>
                  </a:txBody>
                  <a:tcPr marL="68580" marR="68580" marT="0" marB="0"/>
                </a:tc>
              </a:tr>
              <a:tr h="370840">
                <a:tc>
                  <a:txBody>
                    <a:bodyPr/>
                    <a:lstStyle/>
                    <a:p>
                      <a:pPr algn="just">
                        <a:spcAft>
                          <a:spcPts val="0"/>
                        </a:spcAft>
                      </a:pPr>
                      <a:r>
                        <a:rPr lang="ro-RO" sz="1200">
                          <a:latin typeface="Times New Roman"/>
                          <a:ea typeface="Times New Roman"/>
                        </a:rPr>
                        <a:t>Metabolismul grăsimilor</a:t>
                      </a:r>
                    </a:p>
                  </a:txBody>
                  <a:tcPr marL="68580" marR="68580" marT="0" marB="0"/>
                </a:tc>
                <a:tc>
                  <a:txBody>
                    <a:bodyPr/>
                    <a:lstStyle/>
                    <a:p>
                      <a:pPr algn="just">
                        <a:spcAft>
                          <a:spcPts val="0"/>
                        </a:spcAft>
                      </a:pPr>
                      <a:r>
                        <a:rPr lang="ro-RO" sz="1200">
                          <a:latin typeface="Times New Roman"/>
                          <a:ea typeface="Times New Roman"/>
                        </a:rPr>
                        <a:t>- creste capacitatea muşchiului de a prelua grăsimile din sânge şi de a le utiliza pentru procurarea de energie</a:t>
                      </a:r>
                    </a:p>
                  </a:txBody>
                  <a:tcPr marL="68580" marR="68580" marT="0" marB="0"/>
                </a:tc>
                <a:tc>
                  <a:txBody>
                    <a:bodyPr/>
                    <a:lstStyle/>
                    <a:p>
                      <a:pPr algn="just">
                        <a:spcAft>
                          <a:spcPts val="0"/>
                        </a:spcAft>
                      </a:pPr>
                      <a:r>
                        <a:rPr lang="ro-RO" sz="1200" dirty="0">
                          <a:latin typeface="Times New Roman"/>
                          <a:ea typeface="Times New Roman"/>
                        </a:rPr>
                        <a:t>- arteroscleroza</a:t>
                      </a:r>
                    </a:p>
                  </a:txBody>
                  <a:tcPr marL="68580" marR="68580" marT="0" marB="0"/>
                </a:tc>
              </a:tr>
            </a:tbl>
          </a:graphicData>
        </a:graphic>
      </p:graphicFrame>
      <p:sp>
        <p:nvSpPr>
          <p:cNvPr id="3" name="Title 2"/>
          <p:cNvSpPr>
            <a:spLocks noGrp="1"/>
          </p:cNvSpPr>
          <p:nvPr>
            <p:ph type="title"/>
          </p:nvPr>
        </p:nvSpPr>
        <p:spPr/>
        <p:txBody>
          <a:bodyPr>
            <a:normAutofit fontScale="90000"/>
          </a:bodyPr>
          <a:lstStyle/>
          <a:p>
            <a:r>
              <a:rPr lang="ro-RO" dirty="0" smtClean="0"/>
              <a:t>Adaptări funcţionale şi efecte profilactice ale activităţii în apă</a:t>
            </a:r>
            <a:endParaRPr lang="ro-RO"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28596" y="2143116"/>
          <a:ext cx="8229600" cy="2214880"/>
        </p:xfrm>
        <a:graphic>
          <a:graphicData uri="http://schemas.openxmlformats.org/drawingml/2006/table">
            <a:tbl>
              <a:tblPr firstRow="1" bandRow="1">
                <a:tableStyleId>{5C22544A-7EE6-4342-B048-85BDC9FD1C3A}</a:tableStyleId>
              </a:tblPr>
              <a:tblGrid>
                <a:gridCol w="2071702"/>
                <a:gridCol w="3414698"/>
                <a:gridCol w="2743200"/>
              </a:tblGrid>
              <a:tr h="370840">
                <a:tc>
                  <a:txBody>
                    <a:bodyPr/>
                    <a:lstStyle/>
                    <a:p>
                      <a:pPr algn="just">
                        <a:spcAft>
                          <a:spcPts val="0"/>
                        </a:spcAft>
                      </a:pPr>
                      <a:r>
                        <a:rPr lang="ro-RO" sz="1200" dirty="0">
                          <a:latin typeface="Times New Roman"/>
                          <a:ea typeface="Times New Roman"/>
                        </a:rPr>
                        <a:t>Funcţia de apărare a </a:t>
                      </a:r>
                      <a:r>
                        <a:rPr lang="ro-RO" sz="1200" dirty="0" smtClean="0">
                          <a:latin typeface="Times New Roman"/>
                          <a:ea typeface="Times New Roman"/>
                        </a:rPr>
                        <a:t>organismului (imunitate</a:t>
                      </a:r>
                      <a:r>
                        <a:rPr lang="ro-RO" sz="1200" dirty="0">
                          <a:latin typeface="Times New Roman"/>
                          <a:ea typeface="Times New Roman"/>
                        </a:rPr>
                        <a:t>)</a:t>
                      </a:r>
                    </a:p>
                  </a:txBody>
                  <a:tcPr marL="68580" marR="68580" marT="0" marB="0"/>
                </a:tc>
                <a:tc>
                  <a:txBody>
                    <a:bodyPr/>
                    <a:lstStyle/>
                    <a:p>
                      <a:pPr algn="just">
                        <a:spcAft>
                          <a:spcPts val="0"/>
                        </a:spcAft>
                      </a:pPr>
                      <a:r>
                        <a:rPr lang="ro-RO" sz="1200">
                          <a:latin typeface="Times New Roman"/>
                          <a:ea typeface="Times New Roman"/>
                        </a:rPr>
                        <a:t>- se îmbunătăţeşte capacitatea sistemului imunitar de a răspunde la o agresiune microbiana</a:t>
                      </a:r>
                    </a:p>
                  </a:txBody>
                  <a:tcPr marL="68580" marR="68580" marT="0" marB="0"/>
                </a:tc>
                <a:tc>
                  <a:txBody>
                    <a:bodyPr/>
                    <a:lstStyle/>
                    <a:p>
                      <a:pPr algn="just">
                        <a:spcAft>
                          <a:spcPts val="0"/>
                        </a:spcAft>
                      </a:pPr>
                      <a:r>
                        <a:rPr lang="ro-RO" sz="1200">
                          <a:latin typeface="Times New Roman"/>
                          <a:ea typeface="Times New Roman"/>
                        </a:rPr>
                        <a:t>- infecţii</a:t>
                      </a:r>
                    </a:p>
                  </a:txBody>
                  <a:tcPr marL="68580" marR="68580" marT="0" marB="0"/>
                </a:tc>
              </a:tr>
              <a:tr h="370840">
                <a:tc>
                  <a:txBody>
                    <a:bodyPr/>
                    <a:lstStyle/>
                    <a:p>
                      <a:pPr algn="just">
                        <a:spcAft>
                          <a:spcPts val="0"/>
                        </a:spcAft>
                      </a:pPr>
                      <a:r>
                        <a:rPr lang="ro-RO" sz="1200">
                          <a:latin typeface="Times New Roman"/>
                          <a:ea typeface="Times New Roman"/>
                        </a:rPr>
                        <a:t>Procesele digestive</a:t>
                      </a:r>
                    </a:p>
                  </a:txBody>
                  <a:tcPr marL="68580" marR="68580" marT="0" marB="0"/>
                </a:tc>
                <a:tc>
                  <a:txBody>
                    <a:bodyPr/>
                    <a:lstStyle/>
                    <a:p>
                      <a:pPr algn="just">
                        <a:spcAft>
                          <a:spcPts val="0"/>
                        </a:spcAft>
                      </a:pPr>
                      <a:r>
                        <a:rPr lang="ro-RO" sz="1200">
                          <a:latin typeface="Times New Roman"/>
                          <a:ea typeface="Times New Roman"/>
                        </a:rPr>
                        <a:t>- se îmbunătăţeşte tranzitul intestinal înlăturându-se constipaţia</a:t>
                      </a:r>
                    </a:p>
                  </a:txBody>
                  <a:tcPr marL="68580" marR="68580" marT="0" marB="0"/>
                </a:tc>
                <a:tc>
                  <a:txBody>
                    <a:bodyPr/>
                    <a:lstStyle/>
                    <a:p>
                      <a:pPr algn="just">
                        <a:spcAft>
                          <a:spcPts val="0"/>
                        </a:spcAft>
                      </a:pPr>
                      <a:r>
                        <a:rPr lang="ro-RO" sz="1200">
                          <a:latin typeface="Times New Roman"/>
                          <a:ea typeface="Times New Roman"/>
                        </a:rPr>
                        <a:t>- cancerul de colon</a:t>
                      </a:r>
                    </a:p>
                  </a:txBody>
                  <a:tcPr marL="68580" marR="68580" marT="0" marB="0"/>
                </a:tc>
              </a:tr>
              <a:tr h="370840">
                <a:tc>
                  <a:txBody>
                    <a:bodyPr/>
                    <a:lstStyle/>
                    <a:p>
                      <a:pPr algn="just">
                        <a:spcAft>
                          <a:spcPts val="0"/>
                        </a:spcAft>
                      </a:pPr>
                      <a:r>
                        <a:rPr lang="ro-RO" sz="1200">
                          <a:latin typeface="Times New Roman"/>
                          <a:ea typeface="Times New Roman"/>
                        </a:rPr>
                        <a:t>Sistemul nervos</a:t>
                      </a:r>
                    </a:p>
                  </a:txBody>
                  <a:tcPr marL="68580" marR="68580" marT="0" marB="0"/>
                </a:tc>
                <a:tc>
                  <a:txBody>
                    <a:bodyPr/>
                    <a:lstStyle/>
                    <a:p>
                      <a:pPr algn="just">
                        <a:spcAft>
                          <a:spcPts val="0"/>
                        </a:spcAft>
                      </a:pPr>
                      <a:r>
                        <a:rPr lang="ro-RO" sz="1200">
                          <a:latin typeface="Times New Roman"/>
                          <a:ea typeface="Times New Roman"/>
                        </a:rPr>
                        <a:t>- se îmbunătăţesc coordonarea mişcărilor şi echilibrul</a:t>
                      </a:r>
                    </a:p>
                  </a:txBody>
                  <a:tcPr marL="68580" marR="68580" marT="0" marB="0"/>
                </a:tc>
                <a:tc>
                  <a:txBody>
                    <a:bodyPr/>
                    <a:lstStyle/>
                    <a:p>
                      <a:pPr algn="just">
                        <a:spcAft>
                          <a:spcPts val="0"/>
                        </a:spcAft>
                      </a:pPr>
                      <a:r>
                        <a:rPr lang="ro-RO" sz="1200">
                          <a:latin typeface="Times New Roman"/>
                          <a:ea typeface="Times New Roman"/>
                        </a:rPr>
                        <a:t>- fracturile produse prin căderea persoanelor vârstnice</a:t>
                      </a:r>
                    </a:p>
                  </a:txBody>
                  <a:tcPr marL="68580" marR="68580" marT="0" marB="0"/>
                </a:tc>
              </a:tr>
              <a:tr h="370840">
                <a:tc>
                  <a:txBody>
                    <a:bodyPr/>
                    <a:lstStyle/>
                    <a:p>
                      <a:pPr algn="just">
                        <a:spcAft>
                          <a:spcPts val="0"/>
                        </a:spcAft>
                      </a:pPr>
                      <a:r>
                        <a:rPr lang="ro-RO" sz="1200">
                          <a:latin typeface="Times New Roman"/>
                          <a:ea typeface="Times New Roman"/>
                        </a:rPr>
                        <a:t>Funcţiile cognitive</a:t>
                      </a:r>
                    </a:p>
                  </a:txBody>
                  <a:tcPr marL="68580" marR="68580" marT="0" marB="0"/>
                </a:tc>
                <a:tc>
                  <a:txBody>
                    <a:bodyPr/>
                    <a:lstStyle/>
                    <a:p>
                      <a:pPr algn="just">
                        <a:spcAft>
                          <a:spcPts val="0"/>
                        </a:spcAft>
                      </a:pPr>
                      <a:r>
                        <a:rPr lang="ro-RO" sz="1200">
                          <a:latin typeface="Times New Roman"/>
                          <a:ea typeface="Times New Roman"/>
                        </a:rPr>
                        <a:t>- se îmbunătăţeşte viteza de reacţie şi promptitudinea răspunsurilor la diverşi stimuli</a:t>
                      </a:r>
                    </a:p>
                  </a:txBody>
                  <a:tcPr marL="68580" marR="68580" marT="0" marB="0"/>
                </a:tc>
                <a:tc>
                  <a:txBody>
                    <a:bodyPr/>
                    <a:lstStyle/>
                    <a:p>
                      <a:pPr algn="just">
                        <a:spcAft>
                          <a:spcPts val="0"/>
                        </a:spcAft>
                      </a:pPr>
                      <a:r>
                        <a:rPr lang="ro-RO" sz="1200">
                          <a:latin typeface="Times New Roman"/>
                          <a:ea typeface="Times New Roman"/>
                        </a:rPr>
                        <a:t>- fracturile produse prin căderea persoanelor vârstnice</a:t>
                      </a:r>
                    </a:p>
                  </a:txBody>
                  <a:tcPr marL="68580" marR="68580" marT="0" marB="0"/>
                </a:tc>
              </a:tr>
              <a:tr h="370840">
                <a:tc>
                  <a:txBody>
                    <a:bodyPr/>
                    <a:lstStyle/>
                    <a:p>
                      <a:pPr algn="just">
                        <a:spcAft>
                          <a:spcPts val="0"/>
                        </a:spcAft>
                      </a:pPr>
                      <a:r>
                        <a:rPr lang="ro-RO" sz="1200">
                          <a:latin typeface="Times New Roman"/>
                          <a:ea typeface="Times New Roman"/>
                        </a:rPr>
                        <a:t>Comportamentul psihosocial</a:t>
                      </a:r>
                    </a:p>
                  </a:txBody>
                  <a:tcPr marL="68580" marR="68580" marT="0" marB="0"/>
                </a:tc>
                <a:tc>
                  <a:txBody>
                    <a:bodyPr/>
                    <a:lstStyle/>
                    <a:p>
                      <a:pPr algn="just">
                        <a:spcAft>
                          <a:spcPts val="0"/>
                        </a:spcAft>
                      </a:pPr>
                      <a:r>
                        <a:rPr lang="ro-RO" sz="1200">
                          <a:latin typeface="Times New Roman"/>
                          <a:ea typeface="Times New Roman"/>
                        </a:rPr>
                        <a:t>- se ameliorează imaginea despre propria persoană</a:t>
                      </a:r>
                    </a:p>
                    <a:p>
                      <a:pPr algn="just">
                        <a:spcAft>
                          <a:spcPts val="0"/>
                        </a:spcAft>
                      </a:pPr>
                      <a:r>
                        <a:rPr lang="ro-RO" sz="1200">
                          <a:latin typeface="Times New Roman"/>
                          <a:ea typeface="Times New Roman"/>
                        </a:rPr>
                        <a:t>- eficacitatea profesională</a:t>
                      </a:r>
                    </a:p>
                    <a:p>
                      <a:pPr algn="just">
                        <a:spcAft>
                          <a:spcPts val="0"/>
                        </a:spcAft>
                      </a:pPr>
                      <a:r>
                        <a:rPr lang="ro-RO" sz="1200">
                          <a:latin typeface="Times New Roman"/>
                          <a:ea typeface="Times New Roman"/>
                        </a:rPr>
                        <a:t>- comportamentul familial</a:t>
                      </a:r>
                    </a:p>
                    <a:p>
                      <a:pPr algn="just">
                        <a:spcAft>
                          <a:spcPts val="0"/>
                        </a:spcAft>
                      </a:pPr>
                      <a:r>
                        <a:rPr lang="ro-RO" sz="1200">
                          <a:latin typeface="Times New Roman"/>
                          <a:ea typeface="Times New Roman"/>
                        </a:rPr>
                        <a:t>- se instaurează “starea de bine” şi bucuria de a trăi</a:t>
                      </a:r>
                    </a:p>
                  </a:txBody>
                  <a:tcPr marL="68580" marR="68580" marT="0" marB="0"/>
                </a:tc>
                <a:tc>
                  <a:txBody>
                    <a:bodyPr/>
                    <a:lstStyle/>
                    <a:p>
                      <a:pPr algn="just">
                        <a:spcAft>
                          <a:spcPts val="0"/>
                        </a:spcAft>
                      </a:pPr>
                      <a:r>
                        <a:rPr lang="ro-RO" sz="1200" dirty="0">
                          <a:latin typeface="Times New Roman"/>
                          <a:ea typeface="Times New Roman"/>
                        </a:rPr>
                        <a:t>- depresie şi anxietate</a:t>
                      </a:r>
                    </a:p>
                  </a:txBody>
                  <a:tcPr marL="68580" marR="68580" marT="0" marB="0"/>
                </a:tc>
              </a:tr>
            </a:tbl>
          </a:graphicData>
        </a:graphic>
      </p:graphicFrame>
      <p:sp>
        <p:nvSpPr>
          <p:cNvPr id="3" name="Title 2"/>
          <p:cNvSpPr>
            <a:spLocks noGrp="1"/>
          </p:cNvSpPr>
          <p:nvPr>
            <p:ph type="title"/>
          </p:nvPr>
        </p:nvSpPr>
        <p:spPr/>
        <p:txBody>
          <a:bodyPr>
            <a:normAutofit fontScale="90000"/>
          </a:bodyPr>
          <a:lstStyle/>
          <a:p>
            <a:r>
              <a:rPr lang="ro-RO" dirty="0" smtClean="0"/>
              <a:t>Adaptări funcţionale şi efecte profilactice ale activităţii în apă</a:t>
            </a:r>
            <a:endParaRPr lang="ro-RO"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endParaRPr lang="ro-RO" dirty="0" smtClean="0"/>
          </a:p>
          <a:p>
            <a:r>
              <a:rPr lang="ro-RO" dirty="0" smtClean="0"/>
              <a:t>Definiție</a:t>
            </a:r>
          </a:p>
          <a:p>
            <a:r>
              <a:rPr lang="ro-RO" dirty="0" smtClean="0"/>
              <a:t>Mișcarea necesitate vitală la această vârstă</a:t>
            </a:r>
          </a:p>
          <a:p>
            <a:r>
              <a:rPr lang="ro-RO" dirty="0" smtClean="0"/>
              <a:t>Sistemul muscular cel mai afectat de procesul de îmbătrânire</a:t>
            </a:r>
          </a:p>
          <a:p>
            <a:r>
              <a:rPr lang="ro-RO" dirty="0" smtClean="0"/>
              <a:t>Musculatura subdezvoltată = suprasolicitare, tulburări de coordonare, tulburări mecanism articular</a:t>
            </a:r>
          </a:p>
          <a:p>
            <a:r>
              <a:rPr lang="ro-RO" dirty="0" smtClean="0"/>
              <a:t>Protecție musculară necesară mișcării în condiții optime</a:t>
            </a:r>
            <a:endParaRPr lang="ro-RO" dirty="0"/>
          </a:p>
        </p:txBody>
      </p:sp>
      <p:sp>
        <p:nvSpPr>
          <p:cNvPr id="3" name="Title 2"/>
          <p:cNvSpPr>
            <a:spLocks noGrp="1"/>
          </p:cNvSpPr>
          <p:nvPr>
            <p:ph type="title"/>
          </p:nvPr>
        </p:nvSpPr>
        <p:spPr/>
        <p:txBody>
          <a:bodyPr>
            <a:normAutofit/>
          </a:bodyPr>
          <a:lstStyle/>
          <a:p>
            <a:r>
              <a:rPr lang="ro-RO" dirty="0" smtClean="0"/>
              <a:t>Nevoia de mișcare</a:t>
            </a:r>
            <a:endParaRPr lang="ro-RO"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ro-RO" dirty="0" smtClean="0"/>
              <a:t>Beneficii fizice:</a:t>
            </a:r>
          </a:p>
          <a:p>
            <a:pPr lvl="1"/>
            <a:r>
              <a:rPr lang="ro-RO" dirty="0" smtClean="0"/>
              <a:t>inima şi plămânii funcţionează mai eficient în alimentarea corpului cu oxigen, şi astfel oboseala nu apare atât de uşor</a:t>
            </a:r>
          </a:p>
          <a:p>
            <a:pPr lvl="1"/>
            <a:r>
              <a:rPr lang="ro-RO" dirty="0" smtClean="0"/>
              <a:t>sistemul muscular devine mai puternic, creşte capacitatea de contracţie şi relaxare a muşchilor</a:t>
            </a:r>
          </a:p>
          <a:p>
            <a:pPr lvl="1"/>
            <a:r>
              <a:rPr lang="ro-RO" dirty="0" smtClean="0"/>
              <a:t>dezvoltarea sistemului muscular influenţează pozitiv atitudinea, postura individului</a:t>
            </a:r>
          </a:p>
          <a:p>
            <a:pPr lvl="1"/>
            <a:r>
              <a:rPr lang="ro-RO" dirty="0" smtClean="0"/>
              <a:t>postura corectă influenţează o solicitare minima a muşchilor, oaselor şi articulaţiilor</a:t>
            </a:r>
          </a:p>
          <a:p>
            <a:pPr lvl="1"/>
            <a:r>
              <a:rPr lang="ro-RO" dirty="0" smtClean="0"/>
              <a:t>o postură defectuoasă conduce organismul la solicitări suplimentare, generează dureri de spate, oboseală</a:t>
            </a:r>
            <a:endParaRPr lang="ro-RO" dirty="0"/>
          </a:p>
        </p:txBody>
      </p:sp>
      <p:sp>
        <p:nvSpPr>
          <p:cNvPr id="3" name="Title 2"/>
          <p:cNvSpPr>
            <a:spLocks noGrp="1"/>
          </p:cNvSpPr>
          <p:nvPr>
            <p:ph type="title"/>
          </p:nvPr>
        </p:nvSpPr>
        <p:spPr/>
        <p:txBody>
          <a:bodyPr/>
          <a:lstStyle/>
          <a:p>
            <a:r>
              <a:rPr lang="ro-RO" dirty="0" smtClean="0"/>
              <a:t>Argumente</a:t>
            </a:r>
            <a:endParaRPr lang="ro-RO"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ro-RO" dirty="0" smtClean="0"/>
              <a:t>Beneficii psihice:</a:t>
            </a:r>
          </a:p>
          <a:p>
            <a:pPr lvl="1"/>
            <a:r>
              <a:rPr lang="ro-RO" dirty="0" smtClean="0"/>
              <a:t>înlătură stress-ul şi tensiunea la care este supus individul în activitatea zilnică</a:t>
            </a:r>
          </a:p>
          <a:p>
            <a:pPr lvl="1"/>
            <a:r>
              <a:rPr lang="ro-RO" dirty="0" smtClean="0"/>
              <a:t>creşte încrederea în forţele proprii</a:t>
            </a:r>
          </a:p>
          <a:p>
            <a:pPr lvl="1"/>
            <a:r>
              <a:rPr lang="ro-RO" dirty="0" smtClean="0"/>
              <a:t>sunt înlăturate stările de anxietate</a:t>
            </a:r>
          </a:p>
          <a:p>
            <a:pPr lvl="1"/>
            <a:r>
              <a:rPr lang="ro-RO" dirty="0" smtClean="0"/>
              <a:t>dezvoltă curajul, voinţa, capacitatea de autodepăşire</a:t>
            </a:r>
          </a:p>
          <a:p>
            <a:pPr lvl="1"/>
            <a:r>
              <a:rPr lang="ro-RO" dirty="0" smtClean="0"/>
              <a:t>activitatea desfăşurată este o continuă provocare, înlătură plictiseala, este stimulatorie, devenind în final, amuzantă, favorizând o gândire pozitivă, optimistă</a:t>
            </a:r>
          </a:p>
        </p:txBody>
      </p:sp>
      <p:sp>
        <p:nvSpPr>
          <p:cNvPr id="3" name="Title 2"/>
          <p:cNvSpPr>
            <a:spLocks noGrp="1"/>
          </p:cNvSpPr>
          <p:nvPr>
            <p:ph type="title"/>
          </p:nvPr>
        </p:nvSpPr>
        <p:spPr/>
        <p:txBody>
          <a:bodyPr/>
          <a:lstStyle/>
          <a:p>
            <a:r>
              <a:rPr lang="ro-RO" dirty="0" smtClean="0"/>
              <a:t>Argumente</a:t>
            </a:r>
            <a:endParaRPr lang="ro-RO"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ro-RO" dirty="0" smtClean="0"/>
              <a:t>Beneficii psihice:</a:t>
            </a:r>
          </a:p>
          <a:p>
            <a:pPr lvl="1"/>
            <a:r>
              <a:rPr lang="ro-RO" dirty="0" smtClean="0"/>
              <a:t>somnul devine mai liniştit, persoana se simte mai odihnită</a:t>
            </a:r>
          </a:p>
          <a:p>
            <a:pPr lvl="1"/>
            <a:r>
              <a:rPr lang="ro-RO" dirty="0" smtClean="0"/>
              <a:t>dispar semnele de agitaţie şi confuzie mentală</a:t>
            </a:r>
          </a:p>
          <a:p>
            <a:pPr lvl="1"/>
            <a:r>
              <a:rPr lang="ro-RO" dirty="0" smtClean="0"/>
              <a:t>se îmbunătăţeşte capacitatea de relaxare</a:t>
            </a:r>
          </a:p>
          <a:p>
            <a:pPr lvl="1"/>
            <a:r>
              <a:rPr lang="ro-RO" dirty="0" smtClean="0"/>
              <a:t>creşte capacitatea de concentrare</a:t>
            </a:r>
          </a:p>
          <a:p>
            <a:pPr lvl="1"/>
            <a:r>
              <a:rPr lang="ro-RO" dirty="0" smtClean="0"/>
              <a:t>scade starea de nervozitate</a:t>
            </a:r>
          </a:p>
          <a:p>
            <a:pPr lvl="1"/>
            <a:r>
              <a:rPr lang="ro-RO" dirty="0" smtClean="0"/>
              <a:t>se obţine o stare de linişte, de plăcere</a:t>
            </a:r>
          </a:p>
        </p:txBody>
      </p:sp>
      <p:sp>
        <p:nvSpPr>
          <p:cNvPr id="3" name="Title 2"/>
          <p:cNvSpPr>
            <a:spLocks noGrp="1"/>
          </p:cNvSpPr>
          <p:nvPr>
            <p:ph type="title"/>
          </p:nvPr>
        </p:nvSpPr>
        <p:spPr/>
        <p:txBody>
          <a:bodyPr/>
          <a:lstStyle/>
          <a:p>
            <a:r>
              <a:rPr lang="ro-RO" dirty="0" smtClean="0"/>
              <a:t>Argumente</a:t>
            </a:r>
            <a:endParaRPr lang="ro-RO"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ro-RO" dirty="0" smtClean="0"/>
              <a:t>Beneficii sociale:</a:t>
            </a:r>
          </a:p>
          <a:p>
            <a:pPr lvl="1"/>
            <a:r>
              <a:rPr lang="ro-RO" dirty="0" smtClean="0"/>
              <a:t>petrecerea în mod util şi plăcut a timpului liber</a:t>
            </a:r>
          </a:p>
          <a:p>
            <a:pPr lvl="1"/>
            <a:r>
              <a:rPr lang="ro-RO" dirty="0" smtClean="0"/>
              <a:t>petrecerea concediului de odihnă în condiţii optime datorită bagajului motric acumulat</a:t>
            </a:r>
          </a:p>
          <a:p>
            <a:pPr lvl="1"/>
            <a:r>
              <a:rPr lang="ro-RO" dirty="0" smtClean="0"/>
              <a:t>creşte capacitatea de comunicare cu alte persoane cu aceleaşi preocupări</a:t>
            </a:r>
          </a:p>
          <a:p>
            <a:pPr lvl="1"/>
            <a:r>
              <a:rPr lang="ro-RO" dirty="0" smtClean="0"/>
              <a:t>se leagă noi prietenii</a:t>
            </a:r>
          </a:p>
          <a:p>
            <a:pPr lvl="1"/>
            <a:r>
              <a:rPr lang="ro-RO" dirty="0" smtClean="0"/>
              <a:t>creşte capacitatea de socializare a individului</a:t>
            </a:r>
          </a:p>
          <a:p>
            <a:pPr lvl="1"/>
            <a:r>
              <a:rPr lang="ro-RO" dirty="0" smtClean="0"/>
              <a:t>creşte capacitatea de organizare a regimului de viaţă</a:t>
            </a:r>
            <a:endParaRPr lang="ro-RO" dirty="0"/>
          </a:p>
        </p:txBody>
      </p:sp>
      <p:sp>
        <p:nvSpPr>
          <p:cNvPr id="3" name="Title 2"/>
          <p:cNvSpPr>
            <a:spLocks noGrp="1"/>
          </p:cNvSpPr>
          <p:nvPr>
            <p:ph type="title"/>
          </p:nvPr>
        </p:nvSpPr>
        <p:spPr/>
        <p:txBody>
          <a:bodyPr/>
          <a:lstStyle/>
          <a:p>
            <a:r>
              <a:rPr lang="ro-RO" dirty="0" smtClean="0"/>
              <a:t>Argumente</a:t>
            </a:r>
            <a:endParaRPr lang="ro-RO"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ro-RO" b="1" dirty="0" smtClean="0"/>
              <a:t>Activitate ideală </a:t>
            </a:r>
            <a:r>
              <a:rPr lang="ro-RO" dirty="0" smtClean="0"/>
              <a:t>– preocupare majoră, munca musculară este eficace, creează senzații de plăcere, blândețe, relaxare, prin pierderea unei părți a greutății corpului</a:t>
            </a:r>
          </a:p>
          <a:p>
            <a:r>
              <a:rPr lang="ro-RO" dirty="0" smtClean="0"/>
              <a:t>Oferă sentiment de bunăstare fizică</a:t>
            </a:r>
          </a:p>
          <a:p>
            <a:r>
              <a:rPr lang="ro-RO" dirty="0" smtClean="0"/>
              <a:t>Întărește și tonifică musculatura, pielea, activitate fascinantă, pasionantă, care vă poate menține sănătoși până la sfârșitul vieții</a:t>
            </a:r>
          </a:p>
          <a:p>
            <a:r>
              <a:rPr lang="ro-RO" dirty="0" smtClean="0"/>
              <a:t>Are ca obiectiv ameliorarea formei aerobe, solicită două sisteme interdependente, cel vascular și cel muscular</a:t>
            </a:r>
          </a:p>
        </p:txBody>
      </p:sp>
      <p:sp>
        <p:nvSpPr>
          <p:cNvPr id="3" name="Title 2"/>
          <p:cNvSpPr>
            <a:spLocks noGrp="1"/>
          </p:cNvSpPr>
          <p:nvPr>
            <p:ph type="title"/>
          </p:nvPr>
        </p:nvSpPr>
        <p:spPr/>
        <p:txBody>
          <a:bodyPr/>
          <a:lstStyle/>
          <a:p>
            <a:r>
              <a:rPr lang="ro-RO" dirty="0" smtClean="0"/>
              <a:t>Argumente</a:t>
            </a:r>
            <a:endParaRPr lang="ro-RO"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ro-RO" b="1" dirty="0" smtClean="0"/>
              <a:t>Caracter universal </a:t>
            </a:r>
            <a:r>
              <a:rPr lang="ro-RO" dirty="0" smtClean="0"/>
              <a:t>– poate fi practicat la toate vârstele, indiferent de condiția fizică posedată, de profesie, domenii de activitate, sex, etc.</a:t>
            </a:r>
          </a:p>
          <a:p>
            <a:r>
              <a:rPr lang="ro-RO" b="1" dirty="0" smtClean="0"/>
              <a:t>Activitate socială</a:t>
            </a:r>
            <a:r>
              <a:rPr lang="ro-RO" dirty="0" smtClean="0"/>
              <a:t> – efecte multiple asupra bunăstării generale, menținerea unui echilibru psihic, stimulează voința, gândirea, disciplina, dorința de autodepășire</a:t>
            </a:r>
          </a:p>
          <a:p>
            <a:r>
              <a:rPr lang="ro-RO" dirty="0" smtClean="0"/>
              <a:t>Contribuie la creșterea nivelului de socializare, de cunoaștere între participanți</a:t>
            </a:r>
          </a:p>
        </p:txBody>
      </p:sp>
      <p:sp>
        <p:nvSpPr>
          <p:cNvPr id="3" name="Title 2"/>
          <p:cNvSpPr>
            <a:spLocks noGrp="1"/>
          </p:cNvSpPr>
          <p:nvPr>
            <p:ph type="title"/>
          </p:nvPr>
        </p:nvSpPr>
        <p:spPr/>
        <p:txBody>
          <a:bodyPr/>
          <a:lstStyle/>
          <a:p>
            <a:r>
              <a:rPr lang="ro-RO" dirty="0" smtClean="0"/>
              <a:t>Argumente</a:t>
            </a:r>
            <a:endParaRPr lang="ro-RO"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lvl="0"/>
            <a:r>
              <a:rPr lang="ro-RO" dirty="0" smtClean="0"/>
              <a:t>Riscuri de boală ce se pot evita prin înot regulat: </a:t>
            </a:r>
          </a:p>
          <a:p>
            <a:pPr lvl="0"/>
            <a:endParaRPr lang="ro-RO" dirty="0" smtClean="0"/>
          </a:p>
          <a:p>
            <a:pPr lvl="1"/>
            <a:r>
              <a:rPr lang="ro-RO" dirty="0" smtClean="0"/>
              <a:t>2. Întărește musculatura la reabilitare</a:t>
            </a:r>
          </a:p>
          <a:p>
            <a:pPr lvl="2"/>
            <a:r>
              <a:rPr lang="ro-RO" dirty="0" smtClean="0"/>
              <a:t>Nefuncționarea articulațiilor timp îndelungat necesită mobilizarea lor pentru efort</a:t>
            </a:r>
          </a:p>
          <a:p>
            <a:pPr lvl="2"/>
            <a:r>
              <a:rPr lang="ro-RO" dirty="0" smtClean="0"/>
              <a:t>Pentru articulația genunchiului, se recomandă mersul în apă și înotul bras</a:t>
            </a:r>
          </a:p>
          <a:p>
            <a:pPr lvl="2"/>
            <a:r>
              <a:rPr lang="ro-RO" dirty="0" smtClean="0"/>
              <a:t>La mobilizarea articulației umerilor se recomandă un antrenament în poziție verticală, sau o instalație de contracurent, cu înălțimea apei până la nivelul pieptululi, rezistența apei acționând din toate părțile, cu efecte terapeutice optime</a:t>
            </a:r>
          </a:p>
        </p:txBody>
      </p:sp>
      <p:sp>
        <p:nvSpPr>
          <p:cNvPr id="2" name="Title 1"/>
          <p:cNvSpPr>
            <a:spLocks noGrp="1"/>
          </p:cNvSpPr>
          <p:nvPr>
            <p:ph type="title"/>
          </p:nvPr>
        </p:nvSpPr>
        <p:spPr/>
        <p:txBody>
          <a:bodyPr/>
          <a:lstStyle/>
          <a:p>
            <a:r>
              <a:rPr lang="ro-RO" dirty="0" smtClean="0"/>
              <a:t>Efect terapeutic și profilactic</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457</TotalTime>
  <Words>1908</Words>
  <Application>Microsoft Office PowerPoint</Application>
  <PresentationFormat>On-screen Show (4:3)</PresentationFormat>
  <Paragraphs>182</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Concourse</vt:lpstr>
      <vt:lpstr>Importanța activității fizice la vârsta a 3-a</vt:lpstr>
      <vt:lpstr>Argumente</vt:lpstr>
      <vt:lpstr>Argumente</vt:lpstr>
      <vt:lpstr>Argumente</vt:lpstr>
      <vt:lpstr>Argumente</vt:lpstr>
      <vt:lpstr>Argumente</vt:lpstr>
      <vt:lpstr>Argumente</vt:lpstr>
      <vt:lpstr>Argumente</vt:lpstr>
      <vt:lpstr>Efect terapeutic și profilactic</vt:lpstr>
      <vt:lpstr>Efect terapeutic și profilactic</vt:lpstr>
      <vt:lpstr>Efect terapeutic și profilactic</vt:lpstr>
      <vt:lpstr>Efect terapeutic și profilactic</vt:lpstr>
      <vt:lpstr>Efect terapeutic și profilactic</vt:lpstr>
      <vt:lpstr>Educarea și formarea sănătății</vt:lpstr>
      <vt:lpstr>Modificări și adaptări ale corpului uman prin înot</vt:lpstr>
      <vt:lpstr>Modificări și adaptări ale corpului uman prin înot</vt:lpstr>
      <vt:lpstr>Modificări și adaptări ale corpului uman prin înot</vt:lpstr>
      <vt:lpstr>Modificări și adaptări ale corpului uman prin înot</vt:lpstr>
      <vt:lpstr>Modificări și adaptări ale corpului uman prin înot</vt:lpstr>
      <vt:lpstr>Modificări și adaptări ale corpului uman prin înot</vt:lpstr>
      <vt:lpstr>Modificări și adaptări ale corpului uman prin înot</vt:lpstr>
      <vt:lpstr>Modificări și adaptări ale corpului uman prin înot</vt:lpstr>
      <vt:lpstr>Modificări și adaptări ale corpului uman prin înot</vt:lpstr>
      <vt:lpstr>Modificări și adaptări ale corpului uman prin înot</vt:lpstr>
      <vt:lpstr>Adaptări funcţionale şi efecte profilactice ale activităţii în apă</vt:lpstr>
      <vt:lpstr>Adaptări funcţionale şi efecte profilactice ale activităţii în apă</vt:lpstr>
      <vt:lpstr>Nevoia de mișcare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Master Cardio</dc:title>
  <dc:creator>Crina Catrinel</dc:creator>
  <cp:lastModifiedBy>Asus</cp:lastModifiedBy>
  <cp:revision>142</cp:revision>
  <dcterms:created xsi:type="dcterms:W3CDTF">2009-10-30T08:47:51Z</dcterms:created>
  <dcterms:modified xsi:type="dcterms:W3CDTF">2010-06-14T19:35:57Z</dcterms:modified>
</cp:coreProperties>
</file>